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81" r:id="rId5"/>
    <p:sldId id="259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D82-0907-43EB-B32A-12744242E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B37EF-F02F-48F1-8DFC-C00B44172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845E6-EAF5-4892-A8C9-12B42680F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A6F01-C875-4752-AA8F-9DA305306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FD713-C2F8-4692-B725-92DEF124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93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E6E21-0EF3-4394-8174-1B8E6633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58991-2091-47C8-8530-999C6CD42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1BEBF-90C4-4865-A0CF-7F973B29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62054-48DF-4978-B415-C8494BDFD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70441-8074-45A3-90B6-39BAC7F76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0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69FF96-07B5-4586-A6BE-AEE708464A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DFDEEE-4ECC-468F-9115-BB6C31806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5D433-B854-414C-987E-292710784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9CD8B-6FA6-4464-B107-8544E6A6E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D6755-5C1E-4099-A142-8B1EFD1C3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19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2BBFA-77C7-4DED-B45B-95B5BBB3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AE558-9334-4166-8C3A-9A04258CB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F1A56-6356-42F8-A7D3-A550DBA7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22427-A738-4E80-AA54-717052CA7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C6AF3-5D12-41EB-B2CE-453F669A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ED671-326B-4A68-8650-949BF3026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6A6EF-B89A-4BC6-8FA2-6299E1041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B072F-9630-4160-87EE-EA88EE33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20838-E4DE-4610-A374-8930FE3CA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65B88-F6E4-4588-8B95-6F4FE757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3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F52FB-ED10-4432-8A14-0E166E12F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DA4C6-7925-4ADD-BF3C-63AA40445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3216F-EF7F-4047-BC89-0DDDAB5CA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2A29C-37CA-49E5-86D1-BD8583DEA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E3779-9AF9-4F7E-990F-E2610FAB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64F55-E2C1-4C52-856D-4A2CEE691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45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9472-AF97-4F47-9FA9-DED57ADA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7CF47-0FCE-4A96-A214-824184B2A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A1F42-DD7F-4BA0-9DC0-20E63DCCA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F06032-6084-4768-A57C-F982327F8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D1F12-6E04-4D44-8435-20B8C46C2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0342B-CB69-4818-A627-7545FC26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B3FF17-0796-4C68-B54E-5EE4322A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6BC4A-495E-4702-A4DC-C9392A79C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72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3BE64-D37B-4A47-8196-E53D8971C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17FCF-F419-48D2-BC6F-50D88A4C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D2D59-DAC1-42FD-A772-2A6656A54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A4DF0-2CE4-493E-882A-278F861F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66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46040F-9ECE-4DD6-82B2-AF178D10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95700-6199-40F0-9DAF-0DE899A00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FCD64-0B2C-41DA-8C3A-36ACFBD2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7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26F93-E4A1-4A0C-8C98-2F3A1D201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2531F-0503-457B-A7FA-4B0D1F3D6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67D80-2337-4DBE-87A8-07163F0C3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01622-7A43-4C6D-8285-11457B0C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BE6A2-9C53-48A1-A061-B26A70C4D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9DC7B-7FC9-4944-9E6B-A68D7FA78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5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FFB63-ABFA-4A3D-83F9-6A704260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7F457-7A4C-499C-9236-821EC560D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AE7F0-4383-4821-A0C5-09153EF8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EAB40-2AC0-4BA9-B903-96706EC7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D0685-30D8-4325-9575-1244112F5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71CB5-9909-48C2-B99A-5E9414C5D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33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EC9B9-9CA7-41A9-A351-E6A897493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83E17-B9DC-4C36-AD1F-1ACE02AFA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F1063-1177-4B4E-B34A-A9AA9D129E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8797E-7ABA-4583-A31A-58DD268D74E9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47AD6-947E-4A3B-9FFE-A742545788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9CFDF-C432-4DBA-9C36-BF4884022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6E53F-704C-4372-9152-CF75A2C25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65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DF1E3-52D9-44BA-BBD3-DF9E8E9BA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1396721"/>
            <a:ext cx="9144000" cy="1157288"/>
          </a:xfrm>
        </p:spPr>
        <p:txBody>
          <a:bodyPr/>
          <a:lstStyle/>
          <a:p>
            <a:r>
              <a:rPr lang="en-GB" dirty="0"/>
              <a:t>EMORI-HCM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6DC96-CAD6-42F4-B2F8-5EE733B27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1596" y="2853045"/>
            <a:ext cx="9618306" cy="65643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Electromechanically Optimised Right Ventricular Pacing In Hypertrophic Cardiomyopathy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37E2A4-F24F-40B7-BA2E-99E30BE7785F}"/>
              </a:ext>
            </a:extLst>
          </p:cNvPr>
          <p:cNvSpPr txBox="1"/>
          <p:nvPr/>
        </p:nvSpPr>
        <p:spPr>
          <a:xfrm>
            <a:off x="1752600" y="3600451"/>
            <a:ext cx="84962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Jagdeep Singh Mohal</a:t>
            </a:r>
          </a:p>
          <a:p>
            <a:pPr algn="ctr"/>
            <a:r>
              <a:rPr lang="en-GB" dirty="0"/>
              <a:t>BHF Clinical Research Fellow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Supervisors:</a:t>
            </a:r>
          </a:p>
          <a:p>
            <a:pPr algn="ctr"/>
            <a:r>
              <a:rPr lang="en-GB" b="1" dirty="0"/>
              <a:t>Dr Zachary Whinnett (PI)</a:t>
            </a:r>
          </a:p>
          <a:p>
            <a:pPr algn="ctr"/>
            <a:r>
              <a:rPr lang="en-GB" b="1" dirty="0"/>
              <a:t>Dr Ahran Arnold</a:t>
            </a:r>
          </a:p>
          <a:p>
            <a:pPr algn="ctr"/>
            <a:r>
              <a:rPr lang="en-GB" b="1" dirty="0"/>
              <a:t>Dr Matthew Shun-Shin</a:t>
            </a:r>
          </a:p>
        </p:txBody>
      </p:sp>
      <p:pic>
        <p:nvPicPr>
          <p:cNvPr id="5" name="Picture 4" descr="Imperial_1_Pantone_solid">
            <a:extLst>
              <a:ext uri="{FF2B5EF4-FFF2-40B4-BE49-F238E27FC236}">
                <a16:creationId xmlns:a16="http://schemas.microsoft.com/office/drawing/2014/main" id="{F2C3175D-EE9A-478A-BC3A-CE45226AB4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" y="599282"/>
            <a:ext cx="2481263" cy="6585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27FA840-A567-4E75-B130-86BDBA282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716" y="224738"/>
            <a:ext cx="4439197" cy="135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74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E31715F-AC84-022D-F506-7C24DE6CC0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4" r="3498"/>
          <a:stretch/>
        </p:blipFill>
        <p:spPr bwMode="auto">
          <a:xfrm>
            <a:off x="612841" y="807396"/>
            <a:ext cx="7558393" cy="54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C47C24-70ED-28BE-14BC-E341999CFD0E}"/>
              </a:ext>
            </a:extLst>
          </p:cNvPr>
          <p:cNvSpPr txBox="1"/>
          <p:nvPr/>
        </p:nvSpPr>
        <p:spPr>
          <a:xfrm>
            <a:off x="8959174" y="1079770"/>
            <a:ext cx="26199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HCM Prevalence = 1/500</a:t>
            </a:r>
          </a:p>
          <a:p>
            <a:endParaRPr lang="en-GB" sz="4000" b="1" dirty="0"/>
          </a:p>
          <a:p>
            <a:endParaRPr lang="en-GB" sz="4000" b="1" dirty="0"/>
          </a:p>
          <a:p>
            <a:r>
              <a:rPr lang="en-GB" sz="4000" b="1" dirty="0"/>
              <a:t>70% of HCM have LVOTO</a:t>
            </a:r>
          </a:p>
        </p:txBody>
      </p:sp>
    </p:spTree>
    <p:extLst>
      <p:ext uri="{BB962C8B-B14F-4D97-AF65-F5344CB8AC3E}">
        <p14:creationId xmlns:p14="http://schemas.microsoft.com/office/powerpoint/2010/main" val="135323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80058-6605-486D-A26F-0BB8A8F86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4" y="520699"/>
            <a:ext cx="10473419" cy="4487895"/>
          </a:xfrm>
        </p:spPr>
        <p:txBody>
          <a:bodyPr>
            <a:normAutofit/>
          </a:bodyPr>
          <a:lstStyle/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Patients with Hypertrophic Obstructive Cardiomyopathy (HOCM) experience debilitating symptoms including shortness of breath, blackouts and chest pain.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 treatments are often poorly tolerated or ineffective</a:t>
            </a: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Beta Blocker &amp; Disopyramide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Invasive alternatives include septal </a:t>
            </a: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lcohol </a:t>
            </a: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blation, myectomy or heart transplant.</a:t>
            </a:r>
          </a:p>
          <a:p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HCM patients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often have an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ICD implanted due to the increased risk of life threatening arrythmias.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ICD’s can also be used to deliver RV pacing (RVP) which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a role in treating patients with left ventricular outflow tract obstruction. </a:t>
            </a:r>
          </a:p>
          <a:p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1030" name="Picture 6" descr="illustration of heart and ICD">
            <a:extLst>
              <a:ext uri="{FF2B5EF4-FFF2-40B4-BE49-F238E27FC236}">
                <a16:creationId xmlns:a16="http://schemas.microsoft.com/office/drawing/2014/main" id="{8C8AF39E-290F-9F43-68E3-800BF841C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045" y="2675105"/>
            <a:ext cx="3536545" cy="3978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cemakers - a beginner's guide | Geeky Medics">
            <a:extLst>
              <a:ext uri="{FF2B5EF4-FFF2-40B4-BE49-F238E27FC236}">
                <a16:creationId xmlns:a16="http://schemas.microsoft.com/office/drawing/2014/main" id="{09D25EBE-B636-44DD-8EE5-1B54DB43C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" y="2855067"/>
            <a:ext cx="3798651" cy="379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51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12B44-5143-A453-B4FE-99920EA42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173" y="364887"/>
            <a:ext cx="10515600" cy="626917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12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Has RVP been tried before?</a:t>
            </a:r>
          </a:p>
          <a:p>
            <a:r>
              <a:rPr lang="en-GB" sz="11200" dirty="0">
                <a:ea typeface="Calibri" panose="020F0502020204030204" pitchFamily="34" charset="0"/>
                <a:cs typeface="Arial" panose="020B0604020202020204" pitchFamily="34" charset="0"/>
              </a:rPr>
              <a:t>Yes - however p</a:t>
            </a:r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revious studies did not tailor therapies based on an understanding of the </a:t>
            </a:r>
            <a:r>
              <a:rPr lang="en-GB" sz="11200" b="1" u="sng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mechanisms of benefit </a:t>
            </a:r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and as a result the full potential of AVD optimised RVP has not been explored. </a:t>
            </a:r>
          </a:p>
          <a:p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Some studies used:</a:t>
            </a:r>
          </a:p>
          <a:p>
            <a:pPr marL="0" indent="0">
              <a:buNone/>
            </a:pPr>
            <a:r>
              <a:rPr lang="en-GB" sz="11200" dirty="0">
                <a:ea typeface="Calibri" panose="020F0502020204030204" pitchFamily="34" charset="0"/>
                <a:cs typeface="Arial" panose="020B0604020202020204" pitchFamily="34" charset="0"/>
              </a:rPr>
              <a:t>- Shortest AV Delay</a:t>
            </a:r>
          </a:p>
          <a:p>
            <a:pPr>
              <a:buFontTx/>
              <a:buChar char="-"/>
            </a:pPr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Longest AV Delay</a:t>
            </a:r>
          </a:p>
          <a:p>
            <a:pPr>
              <a:buFontTx/>
              <a:buChar char="-"/>
            </a:pPr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AV Delay that bring </a:t>
            </a:r>
            <a:r>
              <a:rPr lang="en-GB" sz="11200" dirty="0">
                <a:ea typeface="Calibri" panose="020F0502020204030204" pitchFamily="34" charset="0"/>
                <a:cs typeface="Arial" panose="020B0604020202020204" pitchFamily="34" charset="0"/>
              </a:rPr>
              <a:t>the most </a:t>
            </a:r>
            <a:r>
              <a:rPr lang="en-GB" sz="1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LVOT gradient reduction</a:t>
            </a:r>
          </a:p>
          <a:p>
            <a:pPr>
              <a:buFontTx/>
              <a:buChar char="-"/>
            </a:pPr>
            <a:endParaRPr lang="en-GB" sz="1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Previous trials also did not use high precision, reproducible </a:t>
            </a:r>
            <a:r>
              <a:rPr lang="en-GB" sz="11200" b="1" u="sng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haemodynamic</a:t>
            </a:r>
            <a:r>
              <a:rPr lang="en-GB" sz="112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methods to select AVD.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200" dirty="0">
                <a:ea typeface="Calibri" panose="020F0502020204030204" pitchFamily="34" charset="0"/>
                <a:cs typeface="Times New Roman" panose="02020603050405020304" pitchFamily="18" charset="0"/>
              </a:rPr>
              <a:t>Did not look at the role of </a:t>
            </a:r>
            <a:r>
              <a:rPr lang="en-GB" sz="11200" b="1" u="sng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dyssynchrony</a:t>
            </a:r>
            <a:r>
              <a:rPr lang="en-GB" sz="11200" b="1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1200" dirty="0">
                <a:ea typeface="Calibri" panose="020F0502020204030204" pitchFamily="34" charset="0"/>
                <a:cs typeface="Times New Roman" panose="02020603050405020304" pitchFamily="18" charset="0"/>
              </a:rPr>
              <a:t>and RV lead position.</a:t>
            </a:r>
            <a:endParaRPr lang="en-GB" sz="1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protocols typically also used </a:t>
            </a:r>
            <a:r>
              <a:rPr lang="en-GB" sz="11200" b="1" u="sng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small numbers </a:t>
            </a:r>
            <a:r>
              <a:rPr lang="en-GB" sz="1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measurements with no assessment of whether the variation in measurements at different sites or AV delay could have been chance findings rather than persistent long-term differences. </a:t>
            </a:r>
            <a:endParaRPr lang="en-GB" sz="11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693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ACEE34-DF53-4E09-813E-1E5F8741BCFC}"/>
              </a:ext>
            </a:extLst>
          </p:cNvPr>
          <p:cNvSpPr txBox="1"/>
          <p:nvPr/>
        </p:nvSpPr>
        <p:spPr>
          <a:xfrm>
            <a:off x="430373" y="310567"/>
            <a:ext cx="11153775" cy="5839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en-GB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Objectives </a:t>
            </a:r>
          </a:p>
          <a:p>
            <a:pPr algn="l"/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 use </a:t>
            </a:r>
            <a:r>
              <a:rPr lang="en-US" sz="2800" b="1" i="0" u="sng" strike="noStrike" baseline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precision techniques 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to identify what the optimum atrioventricular delay is to optimise the way </a:t>
            </a:r>
            <a:r>
              <a:rPr lang="en-GB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the patient’s pacemaker functions. Use</a:t>
            </a:r>
            <a:r>
              <a:rPr lang="en-GB" sz="2800" b="0" i="0" u="none" strike="noStrike" baseline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i="0" u="sng" strike="noStrike" baseline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haemodynamic</a:t>
            </a:r>
            <a:r>
              <a:rPr lang="en-GB" sz="2800" b="1" i="0" u="none" strike="noStrike" baseline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improvement as well as LVOT gradient </a:t>
            </a:r>
            <a:r>
              <a:rPr lang="en-GB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change to guide choice of optimum AV delay. </a:t>
            </a:r>
          </a:p>
          <a:p>
            <a:pPr algn="l"/>
            <a:endParaRPr lang="en-GB" sz="2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2. To use high-precision techniques to assess the impact of </a:t>
            </a:r>
            <a:r>
              <a:rPr lang="en-US" sz="2800" b="1" i="0" u="sng" strike="noStrike" baseline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dyssynchrony 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and how it affects blood pressure (surrogate for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cardiac output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) and LVOT gradient change. </a:t>
            </a:r>
            <a:endParaRPr lang="en-GB" sz="2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8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3. To follow patients over a period of 6 months in a double blinded randomised crossover trial comparing:</a:t>
            </a:r>
          </a:p>
          <a:p>
            <a:pPr algn="ctr"/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Optimised AV Delay RV Pacing vs Minimum Ventricular Pacing</a:t>
            </a:r>
            <a:endParaRPr lang="en-GB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F7395-59FC-4BE6-BD58-8DCAA84D4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8650"/>
            <a:ext cx="10515600" cy="5548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Outcome:</a:t>
            </a:r>
          </a:p>
          <a:p>
            <a:pPr marL="0" indent="0" algn="l">
              <a:buNone/>
            </a:pPr>
            <a:r>
              <a:rPr lang="fr-F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1. Patient symptoms via The Kansas City Cardiomyopathy Questionnaire</a:t>
            </a:r>
          </a:p>
          <a:p>
            <a:pPr marL="0" indent="0" algn="l">
              <a:buNone/>
            </a:pPr>
            <a:endParaRPr lang="fr-FR" sz="24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fr-FR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Outcomes:</a:t>
            </a:r>
          </a:p>
          <a:p>
            <a:pPr marL="342900" indent="-342900" algn="l">
              <a:buAutoNum type="arabicPeriod"/>
            </a:pP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Patient symptoms via The EQ5D5L Questionnaire</a:t>
            </a:r>
          </a:p>
          <a:p>
            <a:pPr marL="342900" indent="-342900" algn="l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Assessment of daily symptoms by completion of 2 questions via a daily symptom smartphone app </a:t>
            </a:r>
          </a:p>
          <a:p>
            <a:pPr marL="342900" indent="-342900" algn="l">
              <a:buAutoNum type="arabicPeriod"/>
            </a:pP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Change in exercise capacity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6 Minute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alk Test &amp; Cardiopulmonary Exercise Testing (MVO2)</a:t>
            </a:r>
          </a:p>
          <a:p>
            <a:pPr marL="342900" indent="-342900" algn="l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Change in patient activity levels (based on data from device)</a:t>
            </a:r>
          </a:p>
          <a:p>
            <a:pPr marL="342900" indent="-342900" algn="l">
              <a:buAutoNum type="arabicPeriod"/>
            </a:pP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Change in BNP - Brain Natriuretic Peptide </a:t>
            </a:r>
          </a:p>
          <a:p>
            <a:pPr marL="342900" indent="-342900" algn="l">
              <a:buAutoNum type="arabicPeriod"/>
            </a:pP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Change in LV Ejection Fraction, resting and peak exertion LVOT gradients (Ech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97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29E6A-E6F8-42D0-B721-D579D1810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644" y="387026"/>
            <a:ext cx="10515600" cy="59197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linical diagnosis of HOCM with an LVOT gradient of at least 30 mmHg, at rest or provoked.</a:t>
            </a:r>
          </a:p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o-existing mid-cavity obstruction</a:t>
            </a:r>
          </a:p>
          <a:p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Symptomatic </a:t>
            </a:r>
          </a:p>
          <a:p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HOCM patients referred for Dual Chamber Pacemaker / ICD Implantation.</a:t>
            </a:r>
          </a:p>
          <a:p>
            <a:pPr algn="l"/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Ages 18 - 100 years old</a:t>
            </a:r>
          </a:p>
          <a:p>
            <a:pPr marL="0" indent="0" algn="l">
              <a:buNone/>
            </a:pPr>
            <a:endParaRPr lang="en-US" sz="24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Exclusion Criteria</a:t>
            </a:r>
          </a:p>
          <a:p>
            <a:pPr algn="l"/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Children age &lt; 18 years or adults &gt;100 years</a:t>
            </a:r>
          </a:p>
          <a:p>
            <a:pPr algn="l"/>
            <a:r>
              <a:rPr lang="en-GB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Pregnant patients</a:t>
            </a:r>
          </a:p>
          <a:p>
            <a:pPr algn="l"/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Patients with persistent Atrial Fibrillation or high grade Atrio-Ventricular Block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9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810DB-6F2B-44E2-A010-64586E574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639272"/>
            <a:ext cx="10515600" cy="5990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1900" dirty="0"/>
              <a:t>1. Identification of HOCM Patients with LVOT gradient &gt; 30mm Hg who already have a device (ICD / PPM) or are due to have a device implanted. </a:t>
            </a:r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1900" dirty="0"/>
              <a:t>2. Referral to our research group at The National Heart &amp; Lung Institute, Imperial College London</a:t>
            </a:r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1900" dirty="0"/>
              <a:t>3. We will conduct a consultation with the patient regarding the study and to provide further patient information.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</a:rPr>
              <a:t>This study has obtained HRA Approval – Recruitment to start March 2022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B050"/>
                </a:solidFill>
              </a:rPr>
              <a:t>The study is part of the Clinical Research Network – recruitment funding accrual available for referring centres. </a:t>
            </a:r>
          </a:p>
          <a:p>
            <a:pPr marL="0" indent="0">
              <a:buNone/>
            </a:pP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 more information about the study or to discuss further please contact: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Dr Jagdeep Mohal</a:t>
            </a:r>
            <a:endParaRPr lang="en-GB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Clinical Research Fellow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j.mohal@imperial.ac.uk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Dr Zachary Whinnett – Principal Investigator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z.whinnett@imperial.ac.uk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9D581-D844-4F35-8ED1-3AED55189E98}"/>
              </a:ext>
            </a:extLst>
          </p:cNvPr>
          <p:cNvSpPr txBox="1"/>
          <p:nvPr/>
        </p:nvSpPr>
        <p:spPr>
          <a:xfrm>
            <a:off x="4119562" y="116052"/>
            <a:ext cx="3952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REFERRAL PROCESS</a:t>
            </a:r>
          </a:p>
        </p:txBody>
      </p:sp>
    </p:spTree>
    <p:extLst>
      <p:ext uri="{BB962C8B-B14F-4D97-AF65-F5344CB8AC3E}">
        <p14:creationId xmlns:p14="http://schemas.microsoft.com/office/powerpoint/2010/main" val="11191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650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EMORI-HCM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UPGRADE-HCM</dc:title>
  <dc:creator>Jagdeep Singh Mohal</dc:creator>
  <cp:lastModifiedBy>Jagdeep Singh Mohal</cp:lastModifiedBy>
  <cp:revision>42</cp:revision>
  <dcterms:created xsi:type="dcterms:W3CDTF">2022-02-09T10:54:26Z</dcterms:created>
  <dcterms:modified xsi:type="dcterms:W3CDTF">2022-07-19T13:14:58Z</dcterms:modified>
</cp:coreProperties>
</file>